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Департамент образования</a:t>
            </a:r>
            <a:br>
              <a:rPr lang="ru-RU" sz="2400" dirty="0" smtClean="0"/>
            </a:br>
            <a:r>
              <a:rPr lang="ru-RU" sz="2400" dirty="0" smtClean="0"/>
              <a:t>Белгородской области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500306"/>
            <a:ext cx="7406640" cy="1752600"/>
          </a:xfrm>
        </p:spPr>
        <p:txBody>
          <a:bodyPr/>
          <a:lstStyle/>
          <a:p>
            <a:r>
              <a:rPr lang="ru-RU" dirty="0" smtClean="0"/>
              <a:t>Рекомендации образовательным организациям по организации обучения с применением дистанционных технологий в период пандемии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071934" y="5643578"/>
            <a:ext cx="1492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Хоменко Е.С.</a:t>
            </a:r>
          </a:p>
          <a:p>
            <a:pPr algn="ctr"/>
            <a:r>
              <a:rPr lang="ru-RU" dirty="0" smtClean="0"/>
              <a:t>2020 г.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Рекомендации по реализации образовательных программ начального общего, основного общего, среднего общего образования и дополнительных общеобразовательных программ с применением электронного обучения и дистанционных образовательных технологий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643050"/>
            <a:ext cx="7926708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/>
              <a:t>1. Образовательная организация, осуществляющая образовательную деятельность по образовательным программам начального общего, основного общего, среднего общего образования и (или) по дополнительным общеобразовательным программам с применением электронного обучения и дистанционных образовательных технологий: </a:t>
            </a:r>
          </a:p>
          <a:p>
            <a:r>
              <a:rPr lang="ru-RU" sz="1600" dirty="0" smtClean="0"/>
              <a:t>разрабатывает и утверждает локальный акт (приказ, положение) об организации дистанционного обучения, в котором определяет в том числе порядок оказания учебно-методической помощи обучающимся (индивидуальных консультаций) и проведения текущего контроля и итогового контроля по учебным дисциплинам; </a:t>
            </a:r>
          </a:p>
          <a:p>
            <a:r>
              <a:rPr lang="ru-RU" sz="1600" dirty="0" smtClean="0"/>
              <a:t>формирует расписание занятий на каждый учебный день в соответствии с учебным планом по каждой дисциплине, предусматривая дифференциацию по классам и сокращение времени проведения урока до 30 минут; </a:t>
            </a:r>
          </a:p>
          <a:p>
            <a:r>
              <a:rPr lang="ru-RU" sz="1600" dirty="0" smtClean="0"/>
              <a:t>информирует обучающихся и их родителей о реализации образовательных программ или их частей с применением электронного обучения и дистанционных образовательных технологий (далее ‒ дистанционное обучение), в том числе знакомит с расписанием занятий, графиком проведения текущего контроля и итогового контроля по учебным дисциплинам, консультаций; </a:t>
            </a:r>
          </a:p>
          <a:p>
            <a:r>
              <a:rPr lang="ru-RU" sz="1600" dirty="0" smtClean="0"/>
              <a:t>обеспечивает ведение учета результатов образовательного процесса в электронной форме. </a:t>
            </a:r>
            <a:endParaRPr lang="ru-RU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Рекомендации по реализации образовательных программ начального общего, основного общего, среднего общего образования и дополнительных общеобразовательных программ с применением электронного обучения и дистанционных образовательных технологий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643050"/>
            <a:ext cx="7498080" cy="4800600"/>
          </a:xfrm>
        </p:spPr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2. Выбор родителями (законными представителями) обучающегося формы дистанционного обучения по образовательной программе начального общего, основного общего либо среднего общего образования, а также по дополнительным общеобразовательным программам подтверждается документально (наличие письменного заявления родителя(ей) (законного представителя). </a:t>
            </a:r>
          </a:p>
          <a:p>
            <a:pPr>
              <a:buNone/>
            </a:pPr>
            <a:r>
              <a:rPr lang="ru-RU" dirty="0" smtClean="0"/>
              <a:t>3. При реализации образовательных программ начального общего, основного общего, среднего общего образования, а также по дополнительным общеобразовательным программам с применением электронного обучения и дистанционных образовательных технологий образовательной организации рекомендуется обеспечить внесение соответствующих корректировок в рабочие программы и (или) учебные планы в части форм обучения (лекция, </a:t>
            </a:r>
            <a:r>
              <a:rPr lang="ru-RU" dirty="0" err="1" smtClean="0"/>
              <a:t>онлайн-консультация</a:t>
            </a:r>
            <a:r>
              <a:rPr lang="ru-RU" dirty="0" smtClean="0"/>
              <a:t>), технических средств обучения. </a:t>
            </a:r>
          </a:p>
          <a:p>
            <a:pPr>
              <a:buNone/>
            </a:pPr>
            <a:r>
              <a:rPr lang="ru-RU" dirty="0" smtClean="0"/>
              <a:t>4. В соответствии с техническими возможностями образовательная организация организовывает проведение учебных занятий, консультаций, </a:t>
            </a:r>
            <a:r>
              <a:rPr lang="ru-RU" dirty="0" err="1" smtClean="0"/>
              <a:t>вебинаров</a:t>
            </a:r>
            <a:r>
              <a:rPr lang="ru-RU" dirty="0" smtClean="0"/>
              <a:t> на школьном портале или иной платформе с использованием различных электронных образовательных ресурсов.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Рекомендации по реализации образовательных программ начального общего, основного общего, среднего общего образования и дополнительных общеобразовательных программ с применением электронного обучения и дистанционных образовательных технологий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068" y="1428736"/>
            <a:ext cx="8143932" cy="4800600"/>
          </a:xfrm>
        </p:spPr>
        <p:txBody>
          <a:bodyPr>
            <a:noAutofit/>
          </a:bodyPr>
          <a:lstStyle/>
          <a:p>
            <a:endParaRPr lang="ru-RU" sz="1500" dirty="0" smtClean="0"/>
          </a:p>
          <a:p>
            <a:pPr>
              <a:buNone/>
            </a:pPr>
            <a:r>
              <a:rPr lang="ru-RU" sz="1500" dirty="0" smtClean="0"/>
              <a:t>5. Педагогическим работникам образовательной организации при реализации образовательных программ начального общего, основного общего, среднего общего образования, а также при реализации дополнительных общеобразовательных программ с применением электронного обучения и дистанционных образовательных технологий: </a:t>
            </a:r>
          </a:p>
          <a:p>
            <a:r>
              <a:rPr lang="ru-RU" sz="1500" dirty="0" smtClean="0"/>
              <a:t>рекомендуется планировать свою педагогическую деятельность с учетом системы дистанционного обучения, создавать простейшие, нужные для обучающихся, ресурсы и задания; </a:t>
            </a:r>
          </a:p>
          <a:p>
            <a:r>
              <a:rPr lang="ru-RU" sz="1500" dirty="0" smtClean="0"/>
              <a:t>выражать свое отношение к работам обучающихся в виде текстовых или </a:t>
            </a:r>
            <a:r>
              <a:rPr lang="ru-RU" sz="1500" dirty="0" err="1" smtClean="0"/>
              <a:t>аудиорецензий</a:t>
            </a:r>
            <a:r>
              <a:rPr lang="ru-RU" sz="1500" dirty="0" smtClean="0"/>
              <a:t>, устных </a:t>
            </a:r>
            <a:r>
              <a:rPr lang="ru-RU" sz="1500" dirty="0" err="1" smtClean="0"/>
              <a:t>онлайн-консультаций</a:t>
            </a:r>
            <a:r>
              <a:rPr lang="ru-RU" sz="1500" dirty="0" smtClean="0"/>
              <a:t>. </a:t>
            </a:r>
          </a:p>
          <a:p>
            <a:pPr>
              <a:buNone/>
            </a:pPr>
            <a:r>
              <a:rPr lang="ru-RU" sz="1500" dirty="0" smtClean="0"/>
              <a:t>6. При реализации образовательных программ начального общего, основного общего, среднего общего образования, а также дополнительных общеобразовательных программ с применением электронного обучения и дистанционных образовательных технологий руководителю либо иному уполномоченному должностному лицу образовательной организации рекомендуется взять на себя организацию ежедневного мониторинга фактически присутствующих в организации обучающихся, обучающихся с применением электронного обучения, дистанционных образовательных технологий и тех, кто по болезни временно не участвует в образовательном процессе (заболевшие обучающиеся). </a:t>
            </a:r>
          </a:p>
          <a:p>
            <a:pPr>
              <a:buNone/>
            </a:pPr>
            <a:r>
              <a:rPr lang="ru-RU" sz="1500" dirty="0" smtClean="0"/>
              <a:t>7. При необходимости допускается интеграция форм обучения, например очного и электронного обучения с использованием дистанционных образовательных технологий. </a:t>
            </a:r>
            <a:endParaRPr lang="ru-RU" sz="1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Планирование организации обучения с применением дистанционных (электронных) технологий в школе целесообразно начать с анализа текущей ситуации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857364"/>
            <a:ext cx="7790712" cy="519591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Управленческая команда:</a:t>
            </a:r>
          </a:p>
          <a:p>
            <a:pPr>
              <a:buNone/>
            </a:pPr>
            <a:r>
              <a:rPr lang="ru-RU" dirty="0" smtClean="0"/>
              <a:t>1. Имеют ли педагоги необходимые навыки и опыт организации дистанционного (электронного) обучения? </a:t>
            </a:r>
          </a:p>
          <a:p>
            <a:pPr>
              <a:buNone/>
            </a:pPr>
            <a:r>
              <a:rPr lang="ru-RU" dirty="0" smtClean="0"/>
              <a:t>2. Как будет осуществляться методическая поддержка педагогов? </a:t>
            </a:r>
          </a:p>
          <a:p>
            <a:pPr>
              <a:buNone/>
            </a:pPr>
            <a:r>
              <a:rPr lang="ru-RU" dirty="0" smtClean="0"/>
              <a:t>3. Кто может оказать техническую поддержку учителям и ученикам? </a:t>
            </a:r>
          </a:p>
          <a:p>
            <a:pPr>
              <a:buNone/>
            </a:pPr>
            <a:r>
              <a:rPr lang="ru-RU" dirty="0" smtClean="0"/>
              <a:t>4. Как будет осуществляться информирование семей учеников? </a:t>
            </a:r>
          </a:p>
          <a:p>
            <a:pPr>
              <a:buNone/>
            </a:pPr>
            <a:r>
              <a:rPr lang="ru-RU" dirty="0" smtClean="0"/>
              <a:t>5. Все ли ученики имеют необходимые устройства дома? </a:t>
            </a:r>
          </a:p>
          <a:p>
            <a:pPr>
              <a:buNone/>
            </a:pPr>
            <a:r>
              <a:rPr lang="ru-RU" dirty="0" smtClean="0"/>
              <a:t>6. Как скоро можно начать обучение в дистанционном (электронном) формате? </a:t>
            </a:r>
          </a:p>
          <a:p>
            <a:pPr>
              <a:buNone/>
            </a:pPr>
            <a:r>
              <a:rPr lang="ru-RU" dirty="0" smtClean="0"/>
              <a:t>7. Как можно использовать сайт школы? </a:t>
            </a:r>
          </a:p>
          <a:p>
            <a:pPr>
              <a:buNone/>
            </a:pPr>
            <a:r>
              <a:rPr lang="ru-RU" dirty="0" smtClean="0"/>
              <a:t>8. Как будет выглядеть учебный день? </a:t>
            </a:r>
          </a:p>
          <a:p>
            <a:pPr>
              <a:buNone/>
            </a:pPr>
            <a:r>
              <a:rPr lang="ru-RU" dirty="0" smtClean="0"/>
              <a:t>9. Каково должно быть соотношение </a:t>
            </a:r>
            <a:r>
              <a:rPr lang="ru-RU" dirty="0" err="1" smtClean="0"/>
              <a:t>онлайн</a:t>
            </a:r>
            <a:r>
              <a:rPr lang="ru-RU" dirty="0" smtClean="0"/>
              <a:t>- и </a:t>
            </a:r>
            <a:r>
              <a:rPr lang="ru-RU" dirty="0" err="1" smtClean="0"/>
              <a:t>офлайн-уроков</a:t>
            </a:r>
            <a:r>
              <a:rPr lang="ru-RU" dirty="0" smtClean="0"/>
              <a:t>? </a:t>
            </a:r>
          </a:p>
          <a:p>
            <a:pPr>
              <a:buNone/>
            </a:pPr>
            <a:r>
              <a:rPr lang="ru-RU" dirty="0" smtClean="0"/>
              <a:t>10. Как можно получить обратную связь от родителей?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642918"/>
            <a:ext cx="7862150" cy="560548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Учитель:</a:t>
            </a:r>
          </a:p>
          <a:p>
            <a:pPr>
              <a:buNone/>
            </a:pPr>
            <a:r>
              <a:rPr lang="ru-RU" dirty="0" smtClean="0"/>
              <a:t>1. Есть ли у меня необходимые навыки и опыт организации дистанционного обучения? </a:t>
            </a:r>
          </a:p>
          <a:p>
            <a:pPr>
              <a:buNone/>
            </a:pPr>
            <a:r>
              <a:rPr lang="ru-RU" dirty="0" smtClean="0"/>
              <a:t>2. Кто может оказать техническую поддержку мне и моим ученикам? </a:t>
            </a:r>
          </a:p>
          <a:p>
            <a:pPr>
              <a:buNone/>
            </a:pPr>
            <a:r>
              <a:rPr lang="ru-RU" dirty="0" smtClean="0"/>
              <a:t>3. Как будет осуществляться информирование семей учеников? </a:t>
            </a:r>
          </a:p>
          <a:p>
            <a:pPr>
              <a:buNone/>
            </a:pPr>
            <a:r>
              <a:rPr lang="ru-RU" dirty="0" smtClean="0"/>
              <a:t>4. Как ученики будут получать расписание и материалы к урокам? </a:t>
            </a:r>
          </a:p>
          <a:p>
            <a:pPr>
              <a:buNone/>
            </a:pPr>
            <a:r>
              <a:rPr lang="ru-RU" dirty="0" smtClean="0"/>
              <a:t>5. Все ли мои ученики имеют необходимые устройства дома? </a:t>
            </a:r>
          </a:p>
          <a:p>
            <a:pPr>
              <a:buNone/>
            </a:pPr>
            <a:r>
              <a:rPr lang="ru-RU" dirty="0" smtClean="0"/>
              <a:t>6. Есть ли в моих классах чат, группа в социальных сетях и т.п.? </a:t>
            </a:r>
          </a:p>
          <a:p>
            <a:pPr>
              <a:buNone/>
            </a:pPr>
            <a:r>
              <a:rPr lang="ru-RU" dirty="0" smtClean="0"/>
              <a:t>7. Какие электронные ресурсы я могу использовать? </a:t>
            </a:r>
          </a:p>
          <a:p>
            <a:pPr>
              <a:buNone/>
            </a:pPr>
            <a:r>
              <a:rPr lang="ru-RU" dirty="0" smtClean="0"/>
              <a:t>8. Какие сервисы для организации </a:t>
            </a:r>
            <a:r>
              <a:rPr lang="ru-RU" dirty="0" err="1" smtClean="0"/>
              <a:t>онлайн-уроков</a:t>
            </a:r>
            <a:r>
              <a:rPr lang="ru-RU" dirty="0" smtClean="0"/>
              <a:t> я могу использовать? </a:t>
            </a:r>
          </a:p>
          <a:p>
            <a:pPr>
              <a:buNone/>
            </a:pPr>
            <a:r>
              <a:rPr lang="ru-RU" dirty="0" smtClean="0"/>
              <a:t>9. Как будет осуществляться оценка знаний и умений учеников? </a:t>
            </a:r>
          </a:p>
          <a:p>
            <a:pPr>
              <a:buNone/>
            </a:pPr>
            <a:r>
              <a:rPr lang="ru-RU" dirty="0" smtClean="0"/>
              <a:t>10. Как можно получить обратную связь от родителей? 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71414"/>
            <a:ext cx="7498080" cy="16430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Ответы на вопросы позволяют выявить существующие дефициты и поставить задачи, которые условно могут быть разделены на 3 группы: </a:t>
            </a:r>
          </a:p>
          <a:p>
            <a:r>
              <a:rPr lang="ru-RU" sz="1600" dirty="0" smtClean="0"/>
              <a:t>задачи, связанные с уровнем готовности ученика; </a:t>
            </a:r>
          </a:p>
          <a:p>
            <a:r>
              <a:rPr lang="ru-RU" sz="1600" dirty="0" smtClean="0"/>
              <a:t>задачи, связанные с уровнем готовности школы; </a:t>
            </a:r>
          </a:p>
          <a:p>
            <a:r>
              <a:rPr lang="ru-RU" sz="1600" dirty="0" smtClean="0"/>
              <a:t>задачи, связанные с уровнем готовности , учителя. </a:t>
            </a:r>
            <a:endParaRPr lang="ru-RU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1406" t="12500" r="28750" b="4999"/>
          <a:stretch>
            <a:fillRect/>
          </a:stretch>
        </p:blipFill>
        <p:spPr bwMode="auto">
          <a:xfrm>
            <a:off x="1142976" y="1714488"/>
            <a:ext cx="7358114" cy="6643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38974" y="214290"/>
            <a:ext cx="8005026" cy="664371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/>
              <a:t>При решении первоочередных задач исполнители могут воспользоваться следующими </a:t>
            </a:r>
            <a:r>
              <a:rPr lang="ru-RU" sz="1600" b="1" dirty="0" err="1" smtClean="0"/>
              <a:t>чек-листами</a:t>
            </a:r>
            <a:r>
              <a:rPr lang="ru-RU" sz="1600" b="1" dirty="0" smtClean="0"/>
              <a:t>. </a:t>
            </a:r>
          </a:p>
          <a:p>
            <a:r>
              <a:rPr lang="ru-RU" sz="1600" dirty="0" smtClean="0"/>
              <a:t>Задачи учителя / классного руководителя: </a:t>
            </a:r>
          </a:p>
          <a:p>
            <a:pPr>
              <a:buNone/>
            </a:pPr>
            <a:r>
              <a:rPr lang="ru-RU" sz="1600" dirty="0" smtClean="0"/>
              <a:t>1. Свяжитесь с семьей и выясните, есть ли в доме компьютер, планшет, смартфон, сеть Интернет. </a:t>
            </a:r>
          </a:p>
          <a:p>
            <a:pPr>
              <a:buNone/>
            </a:pPr>
            <a:r>
              <a:rPr lang="ru-RU" sz="1600" dirty="0" smtClean="0"/>
              <a:t>2. Составьте список учеников, у которых нет возможности подключаться к </a:t>
            </a:r>
            <a:r>
              <a:rPr lang="ru-RU" sz="1600" dirty="0" err="1" smtClean="0"/>
              <a:t>онлайн-урокам</a:t>
            </a:r>
            <a:r>
              <a:rPr lang="ru-RU" sz="1600" dirty="0" smtClean="0"/>
              <a:t>. </a:t>
            </a:r>
          </a:p>
          <a:p>
            <a:pPr>
              <a:buNone/>
            </a:pPr>
            <a:r>
              <a:rPr lang="ru-RU" sz="1600" dirty="0" smtClean="0"/>
              <a:t>3. Узнайте, есть ли в вашем населенном пункте точки бесплатного доступа в Интернет. </a:t>
            </a:r>
          </a:p>
          <a:p>
            <a:pPr>
              <a:buNone/>
            </a:pPr>
            <a:r>
              <a:rPr lang="ru-RU" sz="1600" dirty="0" smtClean="0"/>
              <a:t>4. Установите регламент передачи вам учебных материалов учителями-предметниками (канал передачи, сроки). </a:t>
            </a:r>
          </a:p>
          <a:p>
            <a:pPr>
              <a:buNone/>
            </a:pPr>
            <a:r>
              <a:rPr lang="ru-RU" sz="1600" dirty="0" smtClean="0"/>
              <a:t>5. Проведите консультацию для учеников и их родителей. </a:t>
            </a:r>
          </a:p>
          <a:p>
            <a:pPr>
              <a:buNone/>
            </a:pPr>
            <a:r>
              <a:rPr lang="ru-RU" sz="1600" dirty="0" smtClean="0"/>
              <a:t>6. Получите письменное согласие родителей (законных представителей). </a:t>
            </a:r>
          </a:p>
          <a:p>
            <a:endParaRPr lang="ru-RU" sz="1600" dirty="0" smtClean="0"/>
          </a:p>
          <a:p>
            <a:r>
              <a:rPr lang="ru-RU" sz="1600" b="1" dirty="0" smtClean="0"/>
              <a:t>Задачи управленческой команды школы: </a:t>
            </a:r>
          </a:p>
          <a:p>
            <a:pPr>
              <a:buNone/>
            </a:pPr>
            <a:r>
              <a:rPr lang="ru-RU" sz="1600" dirty="0" smtClean="0"/>
              <a:t>1. Разработайте локальные акты. </a:t>
            </a:r>
          </a:p>
          <a:p>
            <a:pPr>
              <a:buNone/>
            </a:pPr>
            <a:r>
              <a:rPr lang="ru-RU" sz="1600" dirty="0" smtClean="0"/>
              <a:t>2. Создайте раздел «Дистанционное образование» на сайте школы. </a:t>
            </a:r>
          </a:p>
          <a:p>
            <a:pPr>
              <a:buNone/>
            </a:pPr>
            <a:r>
              <a:rPr lang="ru-RU" sz="1600" dirty="0" smtClean="0"/>
              <a:t>3. Составьте наиболее полный перечень электронных образовательных ресурсов и разместите его в специальном разделе на сайте школы. </a:t>
            </a:r>
          </a:p>
          <a:p>
            <a:pPr>
              <a:buNone/>
            </a:pPr>
            <a:r>
              <a:rPr lang="ru-RU" sz="1600" dirty="0" smtClean="0"/>
              <a:t>4. Определите, какие сервисы будут использоваться для проведения </a:t>
            </a:r>
            <a:r>
              <a:rPr lang="ru-RU" sz="1600" dirty="0" err="1" smtClean="0"/>
              <a:t>онлайн-уроков</a:t>
            </a:r>
            <a:r>
              <a:rPr lang="ru-RU" sz="1600" dirty="0" smtClean="0"/>
              <a:t>. </a:t>
            </a:r>
          </a:p>
          <a:p>
            <a:pPr>
              <a:buNone/>
            </a:pPr>
            <a:r>
              <a:rPr lang="ru-RU" sz="1600" dirty="0" smtClean="0"/>
              <a:t>5. Проведите консультации для педагогов школы по использованию электронных образовательных ресурсов и платформ для проведения </a:t>
            </a:r>
            <a:r>
              <a:rPr lang="ru-RU" sz="1600" dirty="0" err="1" smtClean="0"/>
              <a:t>онлайн-уроков</a:t>
            </a:r>
            <a:r>
              <a:rPr lang="ru-RU" sz="1600" dirty="0" smtClean="0"/>
              <a:t>. </a:t>
            </a:r>
            <a:endParaRPr lang="ru-RU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382" y="642918"/>
            <a:ext cx="7929618" cy="4800600"/>
          </a:xfrm>
        </p:spPr>
        <p:txBody>
          <a:bodyPr>
            <a:noAutofit/>
          </a:bodyPr>
          <a:lstStyle/>
          <a:p>
            <a:endParaRPr lang="ru-RU" sz="2000" dirty="0" smtClean="0"/>
          </a:p>
          <a:p>
            <a:r>
              <a:rPr lang="ru-RU" sz="2000" dirty="0" smtClean="0"/>
              <a:t> К урокам в электронном формате прикрепляйте ссылки на электронные материалы. К урокам в дистанционном формате прикрепляйте ссылки на видеоконференции. </a:t>
            </a:r>
          </a:p>
          <a:p>
            <a:r>
              <a:rPr lang="ru-RU" sz="2000" dirty="0" smtClean="0"/>
              <a:t>Осуществляйте информирование на сайте школы, в чатах, в электронном журнале, по электронной почте. Выберите наиболее удобный для всех участников образовательных отношений формат. </a:t>
            </a:r>
          </a:p>
          <a:p>
            <a:r>
              <a:rPr lang="ru-RU" sz="2000" dirty="0" smtClean="0"/>
              <a:t>При составлении расписания </a:t>
            </a:r>
            <a:r>
              <a:rPr lang="ru-RU" sz="2000" dirty="0" err="1" smtClean="0"/>
              <a:t>онлайн-уроков</a:t>
            </a:r>
            <a:r>
              <a:rPr lang="ru-RU" sz="2000" dirty="0" smtClean="0"/>
              <a:t> учитывайте, что в одной семье могут быть дети из разных параллелей. Целесообразно начинать уроки в разное время. 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0"/>
            <a:ext cx="7498080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Модели реализации обучения с применением дистанционных (электронных) технологий </a:t>
            </a:r>
            <a:endParaRPr lang="ru-RU" sz="24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2303" t="14482" r="28641" b="22678"/>
          <a:stretch>
            <a:fillRect/>
          </a:stretch>
        </p:blipFill>
        <p:spPr bwMode="auto">
          <a:xfrm>
            <a:off x="1571604" y="1000108"/>
            <a:ext cx="6472564" cy="585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Типология форм организации образовательного процесса: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447800"/>
            <a:ext cx="7504960" cy="505303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учитель – в классе (например, на </a:t>
            </a:r>
            <a:r>
              <a:rPr lang="ru-RU" dirty="0" err="1" smtClean="0"/>
              <a:t>дистант</a:t>
            </a:r>
            <a:r>
              <a:rPr lang="ru-RU" dirty="0" smtClean="0"/>
              <a:t> переведен только один класс), обучающиеся – дома; </a:t>
            </a:r>
          </a:p>
          <a:p>
            <a:r>
              <a:rPr lang="ru-RU" dirty="0" smtClean="0"/>
              <a:t>учитель – дома (например, учитель в группе риска), обучающиеся – в классе, ассистент учителя – в классе; </a:t>
            </a:r>
          </a:p>
          <a:p>
            <a:r>
              <a:rPr lang="ru-RU" dirty="0" smtClean="0"/>
              <a:t>учитель – в классе, часть обучающихся – в классе, часть обучающихся – дома (например, соблюдают самоизоляцию после поездки); </a:t>
            </a:r>
          </a:p>
          <a:p>
            <a:r>
              <a:rPr lang="ru-RU" dirty="0" smtClean="0"/>
              <a:t>учитель – дома, часть обучающихся – в классе, часть обучающихся – дома, ассистент учителя – в классе.</a:t>
            </a:r>
          </a:p>
          <a:p>
            <a:pPr>
              <a:buNone/>
            </a:pPr>
            <a:r>
              <a:rPr lang="ru-RU" b="1" dirty="0" smtClean="0"/>
              <a:t>В каких случаях целесообразен переход на дистанционные форматы обучения: </a:t>
            </a:r>
          </a:p>
          <a:p>
            <a:r>
              <a:rPr lang="ru-RU" dirty="0" smtClean="0"/>
              <a:t> часть обучающихся соблюдает самоизоляцию (например, по решению семьи или по предписанию врачей); </a:t>
            </a:r>
          </a:p>
          <a:p>
            <a:r>
              <a:rPr lang="ru-RU" dirty="0" smtClean="0"/>
              <a:t> дорога до школы связана с использованием общественного транспорта, семья хочет минимизировать контакты; </a:t>
            </a:r>
          </a:p>
          <a:p>
            <a:r>
              <a:rPr lang="ru-RU" dirty="0" smtClean="0"/>
              <a:t> обучающиеся или педагог находятся в группе риска (например, педагог старше 60 лет, педагог/обучающийся страдает хроническими заболеваниями и др.).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Autofit/>
          </a:bodyPr>
          <a:lstStyle/>
          <a:p>
            <a:r>
              <a:rPr lang="ru-RU" sz="2000" dirty="0" smtClean="0"/>
              <a:t>Нормативные и правовые основы реализации обучения с применением дистанционных технологий в образовательной организации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500174"/>
            <a:ext cx="7858148" cy="3143272"/>
          </a:xfrm>
        </p:spPr>
        <p:txBody>
          <a:bodyPr>
            <a:noAutofit/>
          </a:bodyPr>
          <a:lstStyle/>
          <a:p>
            <a:endParaRPr lang="ru-RU" sz="1400" dirty="0" smtClean="0"/>
          </a:p>
          <a:p>
            <a:r>
              <a:rPr lang="ru-RU" sz="1400" dirty="0" smtClean="0"/>
              <a:t>Локальные акты образовательной организации разрабатываются и принимаются на основе Федерального закона Российской Федерации от 29 декабря 2012 г. № </a:t>
            </a:r>
            <a:r>
              <a:rPr lang="ru-RU" sz="1400" dirty="0" smtClean="0"/>
              <a:t>273-ФЗ</a:t>
            </a:r>
            <a:br>
              <a:rPr lang="ru-RU" sz="1400" dirty="0" smtClean="0"/>
            </a:br>
            <a:r>
              <a:rPr lang="ru-RU" sz="1400" dirty="0" smtClean="0"/>
              <a:t> </a:t>
            </a:r>
            <a:r>
              <a:rPr lang="ru-RU" sz="1400" dirty="0" smtClean="0"/>
              <a:t>«Об образовании в Российской Федерации» (ст. ст. 13, 16, 17, 18, 28, 30, 41). </a:t>
            </a:r>
          </a:p>
          <a:p>
            <a:r>
              <a:rPr lang="ru-RU" sz="1400" b="1" dirty="0" smtClean="0"/>
              <a:t>Статья 13. Общие требования к реализации образовательных программ </a:t>
            </a:r>
          </a:p>
          <a:p>
            <a:r>
              <a:rPr lang="ru-RU" sz="1400" dirty="0" smtClean="0"/>
              <a:t>2. При реализации образовательных программ используются различные образовательные технологии, в том числе дистанционные образовательные технологии, электронное обучение. </a:t>
            </a:r>
          </a:p>
          <a:p>
            <a:r>
              <a:rPr lang="ru-RU" sz="1400" dirty="0" smtClean="0"/>
              <a:t>9. Использование при реализации образовательных программ методов и средств обучения и воспитания, образовательных технологий, наносящих вред физическому или психическому здоровью обучающихся, запрещается.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Autofit/>
          </a:bodyPr>
          <a:lstStyle/>
          <a:p>
            <a:r>
              <a:rPr lang="ru-RU" sz="2000" dirty="0" smtClean="0"/>
              <a:t>Нормативные и правовые основы реализации обучения с применением дистанционных технологий в образовательной организации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857232"/>
            <a:ext cx="7858148" cy="5572164"/>
          </a:xfrm>
        </p:spPr>
        <p:txBody>
          <a:bodyPr>
            <a:noAutofit/>
          </a:bodyPr>
          <a:lstStyle/>
          <a:p>
            <a:endParaRPr lang="ru-RU" sz="1300" dirty="0" smtClean="0"/>
          </a:p>
          <a:p>
            <a:r>
              <a:rPr lang="ru-RU" sz="1300" b="1" dirty="0" smtClean="0"/>
              <a:t>Статья 16. Реализация образовательных программ с применением электронного обучения и дистанционных образовательных технологий </a:t>
            </a:r>
          </a:p>
          <a:p>
            <a:r>
              <a:rPr lang="ru-RU" sz="1300" dirty="0" smtClean="0"/>
              <a:t>1. Под электронным обучением понимается организация образовательной деятельности с применением содержащейся в базах данных и используемой при реализации образовательных программ информации и обеспечивающих ее обработку информационных технологий, технических средств, а также информационно-телекоммуникационных сетей, обеспечивающих передачу по линиям связи указанной информации, взаимодействие обучающихся и педагогических работников. Под дистанционными образовательными технологиями понимаются образовательные технологии, реализуемые в основном с применением информационно-телекоммуникационных сетей при опосредованном (на расстоянии) взаимодействии обучающихся и педагогических работников. </a:t>
            </a:r>
          </a:p>
          <a:p>
            <a:r>
              <a:rPr lang="ru-RU" sz="1300" dirty="0" smtClean="0"/>
              <a:t>3. При реализации образовательных программ с применением исключительно электронного обучения, дистанционных образовательных технологий в организации, осуществляющей образовательную деятельность, должны быть созданы условия для функционирования электронной информационно-образовательной среды, включающей в себя электронные информационные ресурсы, электронные образовательные ресурсы, совокупность информационных технологий, телекоммуникационных технологий, соответствующих технологических средств и обеспечивающей освоение обучающимися образовательных программ в полном объеме независимо от места нахождения обучающихся. </a:t>
            </a:r>
          </a:p>
          <a:p>
            <a:r>
              <a:rPr lang="ru-RU" sz="1300" dirty="0" smtClean="0"/>
              <a:t>4. При реализации образовательных программ с применением электронного обучения, дистанционных образовательных технологий местом осуществления образовательной деятельности является место нахождения организации, осуществляющей образовательную деятельность, или ее филиала независимо от места нахождения обучающихся. </a:t>
            </a:r>
          </a:p>
          <a:p>
            <a:r>
              <a:rPr lang="ru-RU" sz="1300" dirty="0" smtClean="0"/>
              <a:t>5. При реализации образовательных программ с применением электронного обучения, дистанционных образовательных технологий организация, осуществляющая образовательную деятельность, обеспечивает защиту сведений, составляющих государственную или иную охраняемую законом тайну. </a:t>
            </a:r>
            <a:endParaRPr lang="ru-RU" sz="13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285860"/>
            <a:ext cx="7498080" cy="4800600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/>
              <a:t>Статья 17. Формы получения образования и формы обучения</a:t>
            </a:r>
          </a:p>
          <a:p>
            <a:r>
              <a:rPr lang="ru-RU" dirty="0" smtClean="0"/>
              <a:t>1. В Российской Федерации образование может быть получено: </a:t>
            </a:r>
          </a:p>
          <a:p>
            <a:r>
              <a:rPr lang="ru-RU" dirty="0" smtClean="0"/>
              <a:t>1) в организациях, осуществляющих образовательную деятельность; </a:t>
            </a:r>
          </a:p>
          <a:p>
            <a:r>
              <a:rPr lang="ru-RU" dirty="0" smtClean="0"/>
              <a:t>2) вне организаций, осуществляющих образовательную деятельность (в форме семейного образования и самообразования). </a:t>
            </a:r>
          </a:p>
          <a:p>
            <a:r>
              <a:rPr lang="ru-RU" dirty="0" smtClean="0"/>
              <a:t>2. Обучение в организациях, осуществляющих образовательную деятельность, с учетом потребностей, возможностей личности и в зависимости от объема обязательных занятий педагогического работника с обучающимися осуществляется в очной, </a:t>
            </a:r>
            <a:r>
              <a:rPr lang="ru-RU" dirty="0" err="1" smtClean="0"/>
              <a:t>очно-заочной</a:t>
            </a:r>
            <a:r>
              <a:rPr lang="ru-RU" dirty="0" smtClean="0"/>
              <a:t> или заочной форме. </a:t>
            </a:r>
          </a:p>
          <a:p>
            <a:r>
              <a:rPr lang="ru-RU" dirty="0" smtClean="0"/>
              <a:t>4. Допускается сочетание различных форм получения образования и форм обучения. </a:t>
            </a:r>
          </a:p>
          <a:p>
            <a:r>
              <a:rPr lang="ru-RU" b="1" dirty="0" smtClean="0"/>
              <a:t>Статья 18. Печатные и электронные образовательные и информационные ресурсы </a:t>
            </a:r>
          </a:p>
          <a:p>
            <a:r>
              <a:rPr lang="ru-RU" dirty="0" smtClean="0"/>
              <a:t>1. В организациях, осуществляющих образовательную деятельность, в целях обеспечения реализации образовательных программ формируются библиотеки, в том числе цифровые (электронные) библиотеки, обеспечивающие доступ к профессиональным базам данных, информационным справочным и поисковым системам, а также иным информационным ресурсам. Библиотечный фонд должен быть укомплектован печатными и (или) электронными учебными изданиями (включая учебники и учебные пособия), методическими и периодическими изданиями по всем входящим в реализуемые основные образовательные программы учебным предметам, курсам, дисциплинам (модулям).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Autofit/>
          </a:bodyPr>
          <a:lstStyle/>
          <a:p>
            <a:r>
              <a:rPr lang="ru-RU" sz="2000" dirty="0" smtClean="0"/>
              <a:t>Нормативные и правовые основы реализации обучения с применением дистанционных технологий в образовательной организации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642918"/>
            <a:ext cx="8572528" cy="5786454"/>
          </a:xfrm>
        </p:spPr>
        <p:txBody>
          <a:bodyPr>
            <a:noAutofit/>
          </a:bodyPr>
          <a:lstStyle/>
          <a:p>
            <a:r>
              <a:rPr lang="ru-RU" sz="1200" b="1" dirty="0" smtClean="0"/>
              <a:t>Статья 28. Компетенция, права, обязанности и ответственность образовательной организации </a:t>
            </a:r>
          </a:p>
          <a:p>
            <a:r>
              <a:rPr lang="ru-RU" sz="1200" dirty="0" smtClean="0"/>
              <a:t>1. Образовательная организация обладает автономией, под которой понимается самостоятельность в осуществлении образовательной, научной, административной, финансово-экономической деятельности, разработке и принятии локальных нормативных актов в соответствии с настоящим Федеральным законом, иными нормативными правовыми актами Российской Федерации и уставом образовательной организации. </a:t>
            </a:r>
          </a:p>
          <a:p>
            <a:r>
              <a:rPr lang="ru-RU" sz="1200" dirty="0" smtClean="0"/>
              <a:t>2. Образовательные организации свободны в определении содержания образования, выборе учебно-методического обеспечения, образовательных технологий по реализуемым ими образовательным программам. </a:t>
            </a:r>
          </a:p>
          <a:p>
            <a:r>
              <a:rPr lang="ru-RU" sz="1200" dirty="0" smtClean="0"/>
              <a:t>3. К компетенции образовательной организации в установленной сфере деятельности относятся: </a:t>
            </a:r>
          </a:p>
          <a:p>
            <a:r>
              <a:rPr lang="ru-RU" sz="1200" dirty="0" smtClean="0"/>
              <a:t>12) использование и совершенствование методов обучения и воспитания, образовательных технологий, электронного обучения. </a:t>
            </a:r>
          </a:p>
          <a:p>
            <a:r>
              <a:rPr lang="ru-RU" sz="1200" dirty="0" smtClean="0"/>
              <a:t>6. Образовательная организация обязана осуществлять свою деятельность в соответствии с законодательством об образовании, в том числе: </a:t>
            </a:r>
          </a:p>
          <a:p>
            <a:r>
              <a:rPr lang="ru-RU" sz="1200" dirty="0" smtClean="0"/>
              <a:t>1) обеспечивать реализацию в полном объеме образовательных программ, соответствие качества подготовки обучающихся установленным требованиям, соответствие применяемых форм, средств, методов обучения и воспитания возрастным, психофизическим особенностям, склонностям, способностям, интересам и потребностям обучающихся; </a:t>
            </a:r>
          </a:p>
          <a:p>
            <a:r>
              <a:rPr lang="ru-RU" sz="1200" dirty="0" smtClean="0"/>
              <a:t>2) создавать безопасные условия обучения, в том числе при проведении практической подготовки обучающихся, а также безопасные условия воспитания обучающихся, присмотра и ухода за обучающимися, их содержания в соответствии с установленными нормами, обеспечивающими жизнь и здоровье обучающихся, работников образовательной организации (в ред. Федерального закона от 02.12.2019 № 403-ФЗ). </a:t>
            </a:r>
          </a:p>
          <a:p>
            <a:r>
              <a:rPr lang="ru-RU" sz="1200" dirty="0" smtClean="0"/>
              <a:t>7. Образовательная организация несет ответственность в установленном законодательством Российской Федерации порядке за невыполнение или ненадлежащее выполнение функций, отнесенных к ее компетенции, за жизнь и здоровье обучающихся при освоении образовательной программы, в том числе при проведении практической подготовки обучающихся, а также за жизнь и здоровье работников образовательной организации при реализации образовательной программы, в том числе при проведении практической подготовки обучающихся, за реализацию не в полном объеме образовательных программ в соответствии с учебным планом, качество образования своих выпускников. За нарушение или незаконное ограничение права на образование и предусмотренных  законодательством об образовании прав и свобод обучающихся, родителей (законных представителей) несовершеннолетних обучающихся, нарушение требований к организации и осуществлению образовательной деятельности образовательная организация и ее должностные лица несут административную ответственность в соответствии с Кодексом Российской Федерации об административных правонарушениях (в ред. Федерального закона от 02.12.2019 № 403-ФЗ).</a:t>
            </a: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71538" y="-214338"/>
            <a:ext cx="7498080" cy="1143000"/>
          </a:xfrm>
        </p:spPr>
        <p:txBody>
          <a:bodyPr>
            <a:noAutofit/>
          </a:bodyPr>
          <a:lstStyle/>
          <a:p>
            <a:r>
              <a:rPr lang="ru-RU" sz="1800" dirty="0" smtClean="0"/>
              <a:t>Нормативные и правовые основы реализации обучения с применением дистанционных технологий в образовательной организации</a:t>
            </a:r>
            <a:endParaRPr lang="ru-RU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 smtClean="0"/>
              <a:t>Статья 30. Локальные нормативные акты, содержащие нормы, регулирующие образовательные отношения </a:t>
            </a:r>
          </a:p>
          <a:p>
            <a:r>
              <a:rPr lang="ru-RU" dirty="0" smtClean="0"/>
              <a:t>1. Образовательная организация принимает локальные нормативные акты, содержащие нормы, регулирующие образовательные отношения (далее ‒ локальные нормативные акты), в пределах своей компетенции в соответствии с законодательством Российской Федерации в порядке, установленном ее уставом. </a:t>
            </a:r>
          </a:p>
          <a:p>
            <a:r>
              <a:rPr lang="ru-RU" dirty="0" smtClean="0"/>
              <a:t>2. Образовательная организация принимает локальные нормативные акты по основным вопросам организации и осуществления образовательной деятельности, в том числе регламентирующие правила приема обучающихся, режим занятий обучающихся, формы, периодичность и порядок текущего контроля успеваемости и промежуточной аттестации обучающихся, порядок и основания перевода, отчисления и восстановления обучающихся, порядок оформления возникновения, приостановления и прекращения отношений между образовательной организацией и обучающимися и (или) родителями (законными представителями) несовершеннолетних обучающихся. </a:t>
            </a:r>
          </a:p>
          <a:p>
            <a:r>
              <a:rPr lang="ru-RU" dirty="0" smtClean="0"/>
              <a:t>4. Нормы локальных нормативных актов, ухудшающие положение обучающихся или работников образовательной организации по сравнению с установленным законодательством об образовании, трудовым законодательством положением либо принятые с нарушением установленного порядка, не применяются и подлежат отмене образовательной организацией.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498080" cy="1143000"/>
          </a:xfrm>
        </p:spPr>
        <p:txBody>
          <a:bodyPr>
            <a:noAutofit/>
          </a:bodyPr>
          <a:lstStyle/>
          <a:p>
            <a:r>
              <a:rPr lang="ru-RU" sz="2000" dirty="0" smtClean="0"/>
              <a:t>Нормативные и правовые основы реализации обучения с применением дистанционных технологий в образовательной организации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Статья 41. Охрана здоровья обучающихся </a:t>
            </a:r>
          </a:p>
          <a:p>
            <a:r>
              <a:rPr lang="ru-RU" dirty="0" smtClean="0"/>
              <a:t>1. Охрана здоровья обучающихся включает в себя: </a:t>
            </a:r>
          </a:p>
          <a:p>
            <a:r>
              <a:rPr lang="ru-RU" dirty="0" smtClean="0"/>
              <a:t>3) определение оптимальной учебной, </a:t>
            </a:r>
            <a:r>
              <a:rPr lang="ru-RU" dirty="0" err="1" smtClean="0"/>
              <a:t>внеучебной</a:t>
            </a:r>
            <a:r>
              <a:rPr lang="ru-RU" dirty="0" smtClean="0"/>
              <a:t> нагрузки, режима учебных занятий и продолжительности каникул; </a:t>
            </a:r>
          </a:p>
          <a:p>
            <a:r>
              <a:rPr lang="ru-RU" dirty="0" smtClean="0"/>
              <a:t>4) пропаганду и обучение навыкам здорового образа жизни, требованиям охраны труда; </a:t>
            </a:r>
          </a:p>
          <a:p>
            <a:r>
              <a:rPr lang="ru-RU" dirty="0" smtClean="0"/>
              <a:t>5) организацию и создание условий для профилактики заболеваний и оздоровления обучающихся, для занятия ими физической культурой и спортом. </a:t>
            </a:r>
          </a:p>
          <a:p>
            <a:r>
              <a:rPr lang="ru-RU" dirty="0" smtClean="0"/>
              <a:t>4. Организации, осуществляющие образовательную деятельность, при реализации образовательных программ создают условия для охраны здоровья обучающихся, в том числе обеспечивают: </a:t>
            </a:r>
          </a:p>
          <a:p>
            <a:r>
              <a:rPr lang="ru-RU" dirty="0" smtClean="0"/>
              <a:t>3) соблюдение государственных санитарно-эпидемиологических правил и нормативов. </a:t>
            </a:r>
          </a:p>
          <a:p>
            <a:r>
              <a:rPr lang="ru-RU" dirty="0" smtClean="0"/>
              <a:t>2. При составлении расписания дистанционных уроков образовательная организация руководствуется </a:t>
            </a:r>
            <a:r>
              <a:rPr lang="ru-RU" dirty="0" err="1" smtClean="0"/>
              <a:t>СанПиН</a:t>
            </a:r>
            <a:r>
              <a:rPr lang="ru-RU" dirty="0" smtClean="0"/>
              <a:t> 2.4.2.2821-10 «Санитарно-эпидемиологические требования к условиям и организации обучения в общеобразовательных учреждениях». 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498080" cy="1143000"/>
          </a:xfrm>
        </p:spPr>
        <p:txBody>
          <a:bodyPr>
            <a:noAutofit/>
          </a:bodyPr>
          <a:lstStyle/>
          <a:p>
            <a:r>
              <a:rPr lang="ru-RU" sz="2000" dirty="0" smtClean="0"/>
              <a:t>Нормативные и правовые основы реализации обучения с применением дистанционных технологий в образовательной организации</a:t>
            </a: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42852"/>
            <a:ext cx="7498080" cy="1143000"/>
          </a:xfrm>
        </p:spPr>
        <p:txBody>
          <a:bodyPr>
            <a:noAutofit/>
          </a:bodyPr>
          <a:lstStyle/>
          <a:p>
            <a:r>
              <a:rPr lang="ru-RU" sz="2000" dirty="0" smtClean="0"/>
              <a:t> Порядок применения организациями, осуществляющими образовательную деятельность, электронного обучения, дистанционных образовательных технологий при реализации образовательных программ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357298"/>
            <a:ext cx="8072462" cy="4800600"/>
          </a:xfrm>
        </p:spPr>
        <p:txBody>
          <a:bodyPr>
            <a:noAutofit/>
          </a:bodyPr>
          <a:lstStyle/>
          <a:p>
            <a:r>
              <a:rPr lang="ru-RU" sz="1300" dirty="0" smtClean="0"/>
              <a:t>Организации, осуществляющие образовательную деятельность (далее ‒ организации), реализуют образовательные программы или их части с применением электронного обучения, дистанционных образовательных технологий в предусмотренных Федеральным законом от 29 декабря 2012 г. № 273-ФЗ «Об образовании в Российской Федерации» формах обучения или при их сочетании, при проведении учебных занятий, практик, текущего контроля успеваемости, промежуточной, итоговой и (или) государственной итоговой аттестации обучающихся. </a:t>
            </a:r>
          </a:p>
          <a:p>
            <a:r>
              <a:rPr lang="ru-RU" sz="1300" dirty="0" smtClean="0"/>
              <a:t>Организации доводят до участников образовательных отношений информацию о реализации образовательных программ или их частей с применением электронного обучения, дистанционных образовательных технологий, обеспечивающую возможность их правильного выбора. </a:t>
            </a:r>
          </a:p>
          <a:p>
            <a:pPr>
              <a:buNone/>
            </a:pPr>
            <a:r>
              <a:rPr lang="ru-RU" sz="1300" b="1" dirty="0" smtClean="0"/>
              <a:t>При реализации образовательных программ или их частей с применением электронного обучения, дистанционных образовательных технологий: </a:t>
            </a:r>
          </a:p>
          <a:p>
            <a:r>
              <a:rPr lang="ru-RU" sz="1300" dirty="0" smtClean="0"/>
              <a:t>местом осуществления образовательной деятельности является место нахождения организации или ее филиала независимо от места нахождения обучающихся; </a:t>
            </a:r>
          </a:p>
          <a:p>
            <a:r>
              <a:rPr lang="ru-RU" sz="1300" dirty="0" smtClean="0"/>
              <a:t>организации обеспечивают соответствующий применяемым технологиям уровень подготовки педагогических, научных, учебно-вспомогательных, административно-хозяйственных работников организации; </a:t>
            </a:r>
          </a:p>
          <a:p>
            <a:r>
              <a:rPr lang="ru-RU" sz="1300" dirty="0" smtClean="0"/>
              <a:t>организации самостоятельно определяют порядок оказания учебно-методической помощи обучающимся, в том числе в форме индивидуальных консультаций, оказываемых дистанционно с использованием информационных и телекоммуникационных технологий; </a:t>
            </a:r>
          </a:p>
          <a:p>
            <a:r>
              <a:rPr lang="ru-RU" sz="1300" dirty="0" smtClean="0"/>
              <a:t>организации самостоятельно определяют соотношение объема занятий, проводимых путем непосредственного взаимодействия педагогического работника с обучающимся, в том числе с применением электронного обучения, дистанционных образовательных технологий; </a:t>
            </a:r>
          </a:p>
          <a:p>
            <a:r>
              <a:rPr lang="ru-RU" sz="1300" dirty="0" smtClean="0"/>
              <a:t>допускается отсутствие учебных занятий, проводимых путем непосредственного взаимодействия педагогического работника с обучающимся в аудитории. </a:t>
            </a:r>
          </a:p>
          <a:p>
            <a:endParaRPr lang="ru-RU" sz="13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571612"/>
            <a:ext cx="7498080" cy="4800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При реализации образовательных программ или их частей с применением исключительно электронного обучения, дистанционных образовательных технологий организация самостоятельно и (или) с использованием ресурсов иных организаций</a:t>
            </a:r>
            <a:r>
              <a:rPr lang="ru-RU" dirty="0" smtClean="0"/>
              <a:t>: </a:t>
            </a:r>
          </a:p>
          <a:p>
            <a:r>
              <a:rPr lang="ru-RU" dirty="0" smtClean="0"/>
              <a:t>создает условия для функционирования электронной информационно-образовательной среды, обеспечивающей освоение обучающимися образовательных программ или их частей в полном объеме независимо от места нахождения обучающихся; </a:t>
            </a:r>
          </a:p>
          <a:p>
            <a:r>
              <a:rPr lang="ru-RU" dirty="0" smtClean="0"/>
              <a:t>обеспечивает идентификацию личности обучающегося, выбор способа которой осуществляется организацией самостоятельно, и контроль соблюдения условий </a:t>
            </a:r>
          </a:p>
          <a:p>
            <a:r>
              <a:rPr lang="ru-RU" dirty="0" smtClean="0"/>
              <a:t>проведения мероприятий, в рамках которых осуществляется оценка результатов обучения. </a:t>
            </a:r>
          </a:p>
          <a:p>
            <a:r>
              <a:rPr lang="ru-RU" dirty="0" smtClean="0"/>
              <a:t>Организации вправе осуществлять реализацию образовательных программ или их частей с применением исключительно электронного обучения, дистанционных образовательных технологий, организуя учебные занятия в виде </a:t>
            </a:r>
            <a:r>
              <a:rPr lang="ru-RU" dirty="0" err="1" smtClean="0"/>
              <a:t>онлайн-курсов</a:t>
            </a:r>
            <a:r>
              <a:rPr lang="ru-RU" dirty="0" smtClean="0"/>
              <a:t>, обеспечивающих для обучающихся независимо от их места нахождения и организации, в которой они осваивают образовательную программу, достижение и оценку результатов обучения путем организации образовательной деятельности в электронной информационно-образовательной среде, к которой предоставляется открытый доступ через информационно-телекоммуникационную сеть Интернет. 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357290" y="142852"/>
            <a:ext cx="7498080" cy="1143000"/>
          </a:xfrm>
        </p:spPr>
        <p:txBody>
          <a:bodyPr>
            <a:noAutofit/>
          </a:bodyPr>
          <a:lstStyle/>
          <a:p>
            <a:r>
              <a:rPr lang="ru-RU" sz="2000" dirty="0" smtClean="0"/>
              <a:t> Порядок применения организациями, осуществляющими образовательную деятельность, электронного обучения, дистанционных образовательных технологий при реализации образовательных программ</a:t>
            </a:r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47</TotalTime>
  <Words>2851</Words>
  <Application>Microsoft Office PowerPoint</Application>
  <PresentationFormat>Экран (4:3)</PresentationFormat>
  <Paragraphs>139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Corbel</vt:lpstr>
      <vt:lpstr>Gill Sans MT</vt:lpstr>
      <vt:lpstr>Verdana</vt:lpstr>
      <vt:lpstr>Wingdings 2</vt:lpstr>
      <vt:lpstr>Солнцестояние</vt:lpstr>
      <vt:lpstr>Департамент образования Белгородской области</vt:lpstr>
      <vt:lpstr>Нормативные и правовые основы реализации обучения с применением дистанционных технологий в образовательной организации</vt:lpstr>
      <vt:lpstr>Нормативные и правовые основы реализации обучения с применением дистанционных технологий в образовательной организации</vt:lpstr>
      <vt:lpstr>Нормативные и правовые основы реализации обучения с применением дистанционных технологий в образовательной организации</vt:lpstr>
      <vt:lpstr>Нормативные и правовые основы реализации обучения с применением дистанционных технологий в образовательной организации</vt:lpstr>
      <vt:lpstr>Нормативные и правовые основы реализации обучения с применением дистанционных технологий в образовательной организации</vt:lpstr>
      <vt:lpstr>Нормативные и правовые основы реализации обучения с применением дистанционных технологий в образовательной организации</vt:lpstr>
      <vt:lpstr> Порядок применения организациями, осуществляющими образовательную деятельность, электронного обучения, дистанционных образовательных технологий при реализации образовательных программ</vt:lpstr>
      <vt:lpstr> Порядок применения организациями, осуществляющими образовательную деятельность, электронного обучения, дистанционных образовательных технологий при реализации образовательных программ</vt:lpstr>
      <vt:lpstr>Рекомендации по реализации образовательных программ начального общего, основного общего, среднего общего образования и дополнительных общеобразовательных программ с применением электронного обучения и дистанционных образовательных технологий </vt:lpstr>
      <vt:lpstr>Рекомендации по реализации образовательных программ начального общего, основного общего, среднего общего образования и дополнительных общеобразовательных программ с применением электронного обучения и дистанционных образовательных технологий </vt:lpstr>
      <vt:lpstr>Рекомендации по реализации образовательных программ начального общего, основного общего, среднего общего образования и дополнительных общеобразовательных программ с применением электронного обучения и дистанционных образовательных технологий </vt:lpstr>
      <vt:lpstr>Планирование организации обучения с применением дистанционных (электронных) технологий в школе целесообразно начать с анализа текущей ситуации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Модели реализации обучения с применением дистанционных (электронных) технологий </vt:lpstr>
      <vt:lpstr>Типология форм организации образовательного процесса: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Белгородской области</dc:title>
  <dc:creator>Хоменко</dc:creator>
  <cp:lastModifiedBy>Елена Сергеевна Хоменко</cp:lastModifiedBy>
  <cp:revision>7</cp:revision>
  <dcterms:created xsi:type="dcterms:W3CDTF">2020-11-13T02:16:05Z</dcterms:created>
  <dcterms:modified xsi:type="dcterms:W3CDTF">2020-11-13T13:00:37Z</dcterms:modified>
</cp:coreProperties>
</file>